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86" r:id="rId3"/>
    <p:sldId id="300" r:id="rId4"/>
    <p:sldId id="301" r:id="rId5"/>
    <p:sldId id="302" r:id="rId6"/>
    <p:sldId id="303" r:id="rId7"/>
    <p:sldId id="261" r:id="rId8"/>
    <p:sldId id="264" r:id="rId9"/>
    <p:sldId id="265" r:id="rId10"/>
    <p:sldId id="262" r:id="rId11"/>
    <p:sldId id="263" r:id="rId12"/>
    <p:sldId id="269" r:id="rId13"/>
    <p:sldId id="268" r:id="rId14"/>
    <p:sldId id="266" r:id="rId15"/>
    <p:sldId id="304" r:id="rId16"/>
    <p:sldId id="277" r:id="rId17"/>
    <p:sldId id="271" r:id="rId18"/>
    <p:sldId id="272" r:id="rId19"/>
    <p:sldId id="274" r:id="rId20"/>
    <p:sldId id="270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9" r:id="rId32"/>
    <p:sldId id="305" r:id="rId33"/>
  </p:sldIdLst>
  <p:sldSz cx="12192000" cy="6858000"/>
  <p:notesSz cx="6858000" cy="9144000"/>
  <p:embeddedFontLst>
    <p:embeddedFont>
      <p:font typeface="等线" panose="02010600030101010101" pitchFamily="2" charset="-122"/>
      <p:regular r:id="rId34"/>
      <p:bold r:id="rId35"/>
    </p:embeddedFont>
    <p:embeddedFont>
      <p:font typeface="等线 Light" panose="02010600030101010101" pitchFamily="2" charset="-122"/>
      <p:regular r:id="rId36"/>
    </p:embeddedFont>
    <p:embeddedFont>
      <p:font typeface="浪漫雅黑" panose="02010600030101010101" pitchFamily="2" charset="-122"/>
      <p:regular r:id="rId37"/>
    </p:embeddedFont>
    <p:embeddedFont>
      <p:font typeface="微软雅黑" panose="020B0503020204020204" pitchFamily="34" charset="-122"/>
      <p:regular r:id="rId38"/>
      <p:bold r:id="rId39"/>
    </p:embeddedFont>
    <p:embeddedFont>
      <p:font typeface="Cambria Math" panose="02040503050406030204" pitchFamily="18" charset="0"/>
      <p:regular r:id="rId40"/>
    </p:embeddedFont>
    <p:embeddedFont>
      <p:font typeface="CommercialScript BT" panose="03030803040807090C04" pitchFamily="66" charset="0"/>
      <p:regular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3EFF"/>
    <a:srgbClr val="FE58F2"/>
    <a:srgbClr val="FFCC00"/>
    <a:srgbClr val="FEA0F7"/>
    <a:srgbClr val="85FFDF"/>
    <a:srgbClr val="00CC99"/>
    <a:srgbClr val="3FFFCD"/>
    <a:srgbClr val="66FFCC"/>
    <a:srgbClr val="62A5CA"/>
    <a:srgbClr val="3D2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9E821-6561-4D3E-B7CB-008D8ECBD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104842-182F-4B7A-B155-D3E2B2F80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18C4AB-D8C9-47E0-8DDF-1C1496B39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575F5-1E96-43F8-888B-1F5939C5A863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F966A8-190E-4755-A3A6-5F0BD1323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05C380-6317-4804-BCCA-7A8F148AA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BC72-D4CC-4B7D-9928-DB26658CA7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73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27796-2908-4661-820F-EBE2703AF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538B82-C950-40F6-B603-DF1889F28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55B82B-AD26-4CFB-8CA3-A5EC4F5FA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575F5-1E96-43F8-888B-1F5939C5A863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F5EEED-C80B-40B0-94A8-3B67E4A0A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61445B-C969-422C-AB40-AE33CA48C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BC72-D4CC-4B7D-9928-DB26658CA7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143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6EA4404-40B7-45C9-A70E-4271B0FD8E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FB11A2-3A88-4613-ACD3-26922CC9D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38D412-DE47-435A-8488-8D55F8DC0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575F5-1E96-43F8-888B-1F5939C5A863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38D945-D548-4C1F-A864-9E36EF6DB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3184EC-183F-4088-AD4E-ADB212EB2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BC72-D4CC-4B7D-9928-DB26658CA7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072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05C26E-A7A5-4EF1-B233-BFC51804E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42F2ED-CA08-45EC-A394-A111BF4F1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592246-1474-4596-BA9C-9C6F5BA0C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575F5-1E96-43F8-888B-1F5939C5A863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78D2C2-D523-4BE0-A477-1C0AAFB7B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8B6449-C444-4B2A-82C8-096524F7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BC72-D4CC-4B7D-9928-DB26658CA7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23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60B0A-C161-4B38-B0DA-D3BD95A16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4FC692-1473-4C1D-8350-8A7362E6D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119A06-7272-4BAE-92E6-588855D6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575F5-1E96-43F8-888B-1F5939C5A863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41CC4E-3645-4D0A-B6E1-2202EFBA0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725F54-1A59-43AF-A8A9-4A0DF2AF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BC72-D4CC-4B7D-9928-DB26658CA7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427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FF77F-5699-43D5-B66C-8F409F00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74E923-35E9-4E14-A378-6A0A4F948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B92D4B-991E-4FD5-9820-1A3684A19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9C8F5D-2BB4-4638-8A9C-DA70B897A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575F5-1E96-43F8-888B-1F5939C5A863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434424-A9E4-4827-BED4-A3EE40150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C7A16D-3C98-4AE3-B723-92411D5E6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BC72-D4CC-4B7D-9928-DB26658CA7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699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728BB6-61C6-4333-B547-61313FE9B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8863B1-111B-4486-98A2-52F680495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569031-C905-4C8D-9777-29C781C60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DC58723-ED9B-4B92-8260-AF53412BC9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6D567CD-F976-4564-93FB-52FF8D27F5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2DC4B76-B80C-4715-9467-26DE4C0C4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575F5-1E96-43F8-888B-1F5939C5A863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FB35014-8E81-49F6-9809-7C6F87981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6C0570-92C7-45E1-A74E-E3FB9670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BC72-D4CC-4B7D-9928-DB26658CA7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717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A1892-C87A-47DF-A94B-0E9814D6B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E88DBE-7C96-4D82-9D95-8A4B25F95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575F5-1E96-43F8-888B-1F5939C5A863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6908B8-C2A1-481A-8E10-B17F6DA2C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D0CFAF-B3C2-43F9-B4FC-C6525FC8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BC72-D4CC-4B7D-9928-DB26658CA7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35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AB96E2-A569-46CB-B3AD-F9B7DE6F7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575F5-1E96-43F8-888B-1F5939C5A863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F2B40F8-E3E3-4BD8-A18A-AFC6F5C2E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BFC661-FB4C-4A4E-B59D-433B90DF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BC72-D4CC-4B7D-9928-DB26658CA7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55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A46FB-08E4-4861-8F6A-DBAD0A0DD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F795F9-617F-4330-A88E-AB2C4524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D8DC3E-4542-4302-814D-C6CCA80F9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48BC2B-3FE1-4174-AB78-3ACE1C1A3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575F5-1E96-43F8-888B-1F5939C5A863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4770B1-68A2-48E2-986A-9450D702F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D5C286-ACB5-438F-80E1-C0905D2E6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BC72-D4CC-4B7D-9928-DB26658CA7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044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AF770-266E-41BC-9799-AEC7E7C60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8F14D9-966B-4E61-A07D-A2953C24BA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0425FC-12CC-49B5-9089-F01DEDCAB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A3863F-654C-47CF-8BF0-DAA75652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575F5-1E96-43F8-888B-1F5939C5A863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99CAB3-5486-4177-BF7B-7D3D0CC0E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A56B44-7E8E-4372-9D93-ED3047527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BC72-D4CC-4B7D-9928-DB26658CA7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550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6807162-9B3C-4285-AAE5-44E926B3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D71AE1-35E8-4739-85A1-990B18943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100B57-D840-4CBD-A030-AE47CAE72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575F5-1E96-43F8-888B-1F5939C5A863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F8AE87-DD1B-442C-AA2D-A78C93C33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938876-8AA9-4579-8C5B-1D3EC2C861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0BC72-D4CC-4B7D-9928-DB26658CA7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87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F7AC767-3F9C-40C3-B883-525103EC8B56}"/>
              </a:ext>
            </a:extLst>
          </p:cNvPr>
          <p:cNvSpPr txBox="1"/>
          <p:nvPr/>
        </p:nvSpPr>
        <p:spPr>
          <a:xfrm>
            <a:off x="1384570" y="983366"/>
            <a:ext cx="942286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浪漫雅黑" panose="02010600030101010101" pitchFamily="2" charset="-122"/>
                <a:ea typeface="浪漫雅黑" panose="02010600030101010101" pitchFamily="2" charset="-122"/>
              </a:rPr>
              <a:t>第</a:t>
            </a:r>
            <a:r>
              <a:rPr lang="en-US" altLang="zh-CN" sz="3200" b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浪漫雅黑" panose="02010600030101010101" pitchFamily="2" charset="-122"/>
                <a:ea typeface="浪漫雅黑" panose="02010600030101010101" pitchFamily="2" charset="-122"/>
              </a:rPr>
              <a:t>16</a:t>
            </a:r>
            <a:r>
              <a:rPr lang="zh-CN" altLang="en-US" sz="3200" b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浪漫雅黑" panose="02010600030101010101" pitchFamily="2" charset="-122"/>
                <a:ea typeface="浪漫雅黑" panose="02010600030101010101" pitchFamily="2" charset="-122"/>
              </a:rPr>
              <a:t>组</a:t>
            </a:r>
            <a:r>
              <a:rPr lang="en-US" altLang="zh-CN" sz="3200" b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浪漫雅黑" panose="02010600030101010101" pitchFamily="2" charset="-122"/>
                <a:ea typeface="浪漫雅黑" panose="02010600030101010101" pitchFamily="2" charset="-122"/>
              </a:rPr>
              <a:t>-</a:t>
            </a:r>
            <a:r>
              <a:rPr lang="zh-CN" altLang="en-US" sz="3200" b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浪漫雅黑" panose="02010600030101010101" pitchFamily="2" charset="-122"/>
                <a:ea typeface="浪漫雅黑" panose="02010600030101010101" pitchFamily="2" charset="-122"/>
              </a:rPr>
              <a:t>王文新</a:t>
            </a:r>
            <a:endParaRPr lang="en-US" altLang="zh-CN" sz="4000" b="1" dirty="0">
              <a:gradFill>
                <a:gsLst>
                  <a:gs pos="0">
                    <a:srgbClr val="FE06EC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</a:gradFill>
              <a:latin typeface="浪漫雅黑" panose="02010600030101010101" pitchFamily="2" charset="-122"/>
              <a:ea typeface="浪漫雅黑" panose="02010600030101010101" pitchFamily="2" charset="-122"/>
            </a:endParaRPr>
          </a:p>
          <a:p>
            <a:pPr algn="ctr"/>
            <a:r>
              <a:rPr lang="en-US" altLang="zh-CN" sz="4000" i="1" dirty="0">
                <a:ln w="0"/>
                <a:gradFill flip="none" rotWithShape="1"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—— </a:t>
            </a:r>
            <a:r>
              <a:rPr lang="en-US" altLang="zh-CN" sz="4000" b="1" i="1" dirty="0" err="1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SSStyle</a:t>
            </a:r>
            <a:r>
              <a:rPr lang="en-US" altLang="zh-CN" sz="4000" b="1" i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Cambria Math" panose="02040503050406030204" pitchFamily="18" charset="0"/>
                <a:ea typeface="Cambria Math" panose="02040503050406030204" pitchFamily="18" charset="0"/>
              </a:rPr>
              <a:t>-Transfer </a:t>
            </a:r>
            <a:r>
              <a:rPr lang="en-US" altLang="zh-CN" sz="4000" i="1" dirty="0">
                <a:ln w="0"/>
                <a:gradFill flip="none" rotWithShape="1"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——</a:t>
            </a:r>
          </a:p>
          <a:p>
            <a:pPr algn="ctr"/>
            <a:endParaRPr lang="en-US" altLang="zh-CN" sz="4000" b="1" dirty="0">
              <a:gradFill>
                <a:gsLst>
                  <a:gs pos="0">
                    <a:srgbClr val="FE06EC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</a:gra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zh-CN" altLang="en-US" sz="11500" b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浪漫雅黑" panose="02010600030101010101" pitchFamily="2" charset="-122"/>
                <a:ea typeface="浪漫雅黑" panose="02010600030101010101" pitchFamily="2" charset="-122"/>
              </a:rPr>
              <a:t>风格迁移</a:t>
            </a:r>
            <a:endParaRPr lang="zh-CN" altLang="en-US" sz="8000" b="1" dirty="0">
              <a:gradFill>
                <a:gsLst>
                  <a:gs pos="0">
                    <a:srgbClr val="FE06EC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</a:gradFill>
              <a:latin typeface="浪漫雅黑" panose="02010600030101010101" pitchFamily="2" charset="-122"/>
              <a:ea typeface="浪漫雅黑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524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EFDA05A-7429-44DB-96DE-8B9A0B090261}"/>
              </a:ext>
            </a:extLst>
          </p:cNvPr>
          <p:cNvSpPr txBox="1"/>
          <p:nvPr/>
        </p:nvSpPr>
        <p:spPr>
          <a:xfrm>
            <a:off x="1384570" y="5713586"/>
            <a:ext cx="9422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Johnson</a:t>
            </a:r>
            <a:r>
              <a:rPr lang="zh-CN" altLang="en-US" sz="4000" b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的风格迁移模型</a:t>
            </a:r>
            <a:endParaRPr lang="zh-CN" altLang="en-US" sz="2800" b="1" dirty="0">
              <a:gradFill>
                <a:gsLst>
                  <a:gs pos="0">
                    <a:srgbClr val="FE06EC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0AD8CD-464E-4BBB-8731-3C054DFDEC4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79" y="1144414"/>
            <a:ext cx="9591042" cy="40002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0466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527D1E-C09D-44F7-B3FF-5F44F3CCE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94" y="148472"/>
            <a:ext cx="5630056" cy="31601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C79EBE-709D-44A3-A35A-C5C448823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94" y="3629846"/>
            <a:ext cx="5630056" cy="30608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438FA5-9A1F-45D3-9440-B646958F5F7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133" y="1988471"/>
            <a:ext cx="7315621" cy="31601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8DEFED19-D06A-4F84-BEAE-ED9CCA7BB9B1}"/>
              </a:ext>
            </a:extLst>
          </p:cNvPr>
          <p:cNvCxnSpPr>
            <a:cxnSpLocks/>
          </p:cNvCxnSpPr>
          <p:nvPr/>
        </p:nvCxnSpPr>
        <p:spPr>
          <a:xfrm>
            <a:off x="6128750" y="1504819"/>
            <a:ext cx="3684553" cy="988407"/>
          </a:xfrm>
          <a:prstGeom prst="bentConnector3">
            <a:avLst>
              <a:gd name="adj1" fmla="val 15972"/>
            </a:avLst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B30F2023-D2D3-405C-B8F2-F3B48CEF2102}"/>
              </a:ext>
            </a:extLst>
          </p:cNvPr>
          <p:cNvCxnSpPr>
            <a:cxnSpLocks/>
          </p:cNvCxnSpPr>
          <p:nvPr/>
        </p:nvCxnSpPr>
        <p:spPr>
          <a:xfrm flipV="1">
            <a:off x="6128750" y="4628927"/>
            <a:ext cx="3684553" cy="621098"/>
          </a:xfrm>
          <a:prstGeom prst="bentConnector3">
            <a:avLst>
              <a:gd name="adj1" fmla="val 1699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189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98D2B6A-A9D1-4A7D-B640-E41320EDAEDF}"/>
              </a:ext>
            </a:extLst>
          </p:cNvPr>
          <p:cNvSpPr/>
          <p:nvPr/>
        </p:nvSpPr>
        <p:spPr>
          <a:xfrm>
            <a:off x="4458372" y="2921168"/>
            <a:ext cx="32752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浪漫雅黑" panose="02010600030101010101" pitchFamily="2" charset="-122"/>
                <a:ea typeface="浪漫雅黑" panose="02010600030101010101" pitchFamily="2" charset="-122"/>
              </a:rPr>
              <a:t>效果展示</a:t>
            </a:r>
            <a:endParaRPr lang="en-US" altLang="zh-CN" sz="6000" b="1" dirty="0">
              <a:gradFill>
                <a:gsLst>
                  <a:gs pos="0">
                    <a:srgbClr val="FE06EC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</a:gradFill>
              <a:latin typeface="浪漫雅黑" panose="02010600030101010101" pitchFamily="2" charset="-122"/>
              <a:ea typeface="浪漫雅黑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5817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5C52E3-88CD-44A2-BB12-105138664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729" y="878611"/>
            <a:ext cx="8692542" cy="48146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AF40969-B06F-4BB6-AD7F-632003D153C2}"/>
              </a:ext>
            </a:extLst>
          </p:cNvPr>
          <p:cNvSpPr txBox="1"/>
          <p:nvPr/>
        </p:nvSpPr>
        <p:spPr>
          <a:xfrm>
            <a:off x="87984" y="5748256"/>
            <a:ext cx="12016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i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+mn-ea"/>
              </a:rPr>
              <a:t>神奈川冲浪里</a:t>
            </a:r>
            <a:endParaRPr lang="en-US" altLang="zh-CN" sz="3600" i="1" dirty="0">
              <a:gradFill>
                <a:gsLst>
                  <a:gs pos="0">
                    <a:srgbClr val="FE06EC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</a:gradFill>
              <a:latin typeface="+mn-ea"/>
            </a:endParaRPr>
          </a:p>
          <a:p>
            <a:pPr algn="ctr"/>
            <a:r>
              <a:rPr lang="zh-CN" altLang="en-US" sz="2400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+mn-ea"/>
              </a:rPr>
              <a:t>葛饰北斋</a:t>
            </a:r>
            <a:r>
              <a:rPr lang="en-US" altLang="zh-CN" sz="2400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+mn-ea"/>
              </a:rPr>
              <a:t>, </a:t>
            </a:r>
            <a:r>
              <a:rPr lang="zh-CN" altLang="en-US" sz="2400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+mn-ea"/>
              </a:rPr>
              <a:t>十九世纪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22BD7F-8FC9-433B-B1AF-4EC8ED48CB92}"/>
              </a:ext>
            </a:extLst>
          </p:cNvPr>
          <p:cNvSpPr txBox="1"/>
          <p:nvPr/>
        </p:nvSpPr>
        <p:spPr>
          <a:xfrm>
            <a:off x="3921551" y="177252"/>
            <a:ext cx="4348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i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Style.1</a:t>
            </a:r>
            <a:endParaRPr lang="zh-CN" altLang="en-US" sz="2400" b="1" i="1" dirty="0">
              <a:gradFill>
                <a:gsLst>
                  <a:gs pos="0">
                    <a:srgbClr val="FE06EC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770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7E35597-9C70-4708-BE74-AEB091EB58A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764"/>
            <a:ext cx="12192000" cy="5576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2280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20EF40-A380-4954-994B-A48AFA188E4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3978"/>
            <a:ext cx="12192000" cy="559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889C5A-5162-400A-BE53-EFB35A6ECA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923" y="0"/>
            <a:ext cx="4081077" cy="171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93BC9D-B9ED-4686-B644-D921E45CE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312447" cy="18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41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8BF3C5-31BC-45C5-88AA-74F8BC2ED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1C555A-3E13-4EE7-AFC6-3774C454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870" y="0"/>
            <a:ext cx="3117130" cy="23378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693EB9-B4C6-4814-8BD5-F7D15E554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093"/>
            <a:ext cx="2775927" cy="153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7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588CE7A-375B-4D2A-8BBD-4FC77A634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25" y="0"/>
            <a:ext cx="10017550" cy="68438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5D94C6-6F2B-4A97-B14F-A002C6206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146" y="0"/>
            <a:ext cx="3066854" cy="23001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C58B71C-7787-4522-83B9-48ACADB47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239"/>
            <a:ext cx="2775927" cy="153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97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4C71900-0A29-4FB7-9F2B-C0D126514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54"/>
            <a:ext cx="12192000" cy="68862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D5EAF1-0F49-4D6D-8091-BEF7A9166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32" y="-9427"/>
            <a:ext cx="3955068" cy="22247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9DD6499-E82A-424E-BBA0-E17787951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093"/>
            <a:ext cx="2775927" cy="153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32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D6F0D4-8FE3-435C-8FC1-9E11BCF82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D4695D-8383-4353-9CA4-2B6654BFD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48" y="0"/>
            <a:ext cx="3121152" cy="20695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5BEEAC-0BF9-4DF1-B2F8-3E0AF96D1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093"/>
            <a:ext cx="2775927" cy="153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1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20EF40-A380-4954-994B-A48AFA188E4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7956"/>
            <a:ext cx="12192000" cy="559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889C5A-5162-400A-BE53-EFB35A6ECA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923" y="0"/>
            <a:ext cx="4081077" cy="171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93BC9D-B9ED-4686-B644-D921E45CE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81077" cy="229071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56329C1-039C-415C-BB4A-A2CC2992FBC7}"/>
              </a:ext>
            </a:extLst>
          </p:cNvPr>
          <p:cNvSpPr/>
          <p:nvPr/>
        </p:nvSpPr>
        <p:spPr>
          <a:xfrm>
            <a:off x="4458372" y="129693"/>
            <a:ext cx="32752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浪漫雅黑" panose="02010600030101010101" pitchFamily="2" charset="-122"/>
                <a:ea typeface="浪漫雅黑" panose="02010600030101010101" pitchFamily="2" charset="-122"/>
              </a:rPr>
              <a:t>效果展示</a:t>
            </a:r>
            <a:endParaRPr lang="en-US" altLang="zh-CN" sz="6000" b="1" dirty="0">
              <a:gradFill>
                <a:gsLst>
                  <a:gs pos="0">
                    <a:srgbClr val="FE06EC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</a:gradFill>
              <a:latin typeface="浪漫雅黑" panose="02010600030101010101" pitchFamily="2" charset="-122"/>
              <a:ea typeface="浪漫雅黑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2459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5B4579F-A259-431C-A2D1-6D6EF96C6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67" y="823583"/>
            <a:ext cx="4860466" cy="48696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254BF99-AE21-4686-BA7D-6F72BB22E250}"/>
              </a:ext>
            </a:extLst>
          </p:cNvPr>
          <p:cNvSpPr txBox="1"/>
          <p:nvPr/>
        </p:nvSpPr>
        <p:spPr>
          <a:xfrm>
            <a:off x="3921551" y="177252"/>
            <a:ext cx="4348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i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Style.2</a:t>
            </a:r>
            <a:endParaRPr lang="zh-CN" altLang="en-US" sz="2400" b="1" i="1" dirty="0">
              <a:gradFill>
                <a:gsLst>
                  <a:gs pos="0">
                    <a:srgbClr val="FE06EC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B5642D-C103-41E0-8D72-5ADCD1125AAD}"/>
              </a:ext>
            </a:extLst>
          </p:cNvPr>
          <p:cNvSpPr txBox="1"/>
          <p:nvPr/>
        </p:nvSpPr>
        <p:spPr>
          <a:xfrm>
            <a:off x="87984" y="5693228"/>
            <a:ext cx="12016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i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+mn-ea"/>
              </a:rPr>
              <a:t>Rain Princess</a:t>
            </a:r>
          </a:p>
          <a:p>
            <a:pPr algn="ctr"/>
            <a:r>
              <a:rPr lang="en-US" altLang="zh-CN" sz="2400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+mn-ea"/>
              </a:rPr>
              <a:t>Leonid </a:t>
            </a:r>
            <a:r>
              <a:rPr lang="en-US" altLang="zh-CN" sz="2400" dirty="0" err="1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+mn-ea"/>
              </a:rPr>
              <a:t>Afremov</a:t>
            </a:r>
            <a:endParaRPr lang="zh-CN" altLang="en-US" sz="2400" dirty="0">
              <a:gradFill>
                <a:gsLst>
                  <a:gs pos="0">
                    <a:srgbClr val="FE06EC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</a:gra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5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F6A242F-57D0-45C0-B374-D0D5D2BE9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8BB42C-043D-45F1-A286-8F8E4A811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866" y="0"/>
            <a:ext cx="3603134" cy="20267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6A790E-F89F-4E04-99E8-6511668F8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2944" cy="202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26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02BA619-9A20-4275-9A33-001A99B14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862D68-50AB-4C4C-822B-4AF078395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32" y="-9427"/>
            <a:ext cx="3955068" cy="22247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C69E6E-659B-4EAA-B661-C1A04238C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2944" cy="202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42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DD4C679-2D4C-4CD0-B35B-AB6A6220B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59701C-44B8-4D0C-AB2E-C0A5CFA4F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838" y="1"/>
            <a:ext cx="2941162" cy="22058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F9B37E-960F-4848-9CEA-9BD19DE7C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2944" cy="202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91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69B07A-C948-4378-8BA1-BB5B96E98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951" y="823583"/>
            <a:ext cx="4044098" cy="51499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E6BA34C-4C95-4335-BEBD-13B1C92C408F}"/>
              </a:ext>
            </a:extLst>
          </p:cNvPr>
          <p:cNvSpPr txBox="1"/>
          <p:nvPr/>
        </p:nvSpPr>
        <p:spPr>
          <a:xfrm>
            <a:off x="3921551" y="177252"/>
            <a:ext cx="4348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i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Style.3</a:t>
            </a:r>
            <a:endParaRPr lang="zh-CN" altLang="en-US" sz="2400" b="1" i="1" dirty="0">
              <a:gradFill>
                <a:gsLst>
                  <a:gs pos="0">
                    <a:srgbClr val="FE06EC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1F9B68-E103-4B9F-A4AC-9B1C7CFB2D7E}"/>
              </a:ext>
            </a:extLst>
          </p:cNvPr>
          <p:cNvSpPr txBox="1"/>
          <p:nvPr/>
        </p:nvSpPr>
        <p:spPr>
          <a:xfrm>
            <a:off x="3839183" y="5934670"/>
            <a:ext cx="4513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i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</a:rPr>
              <a:t>呐喊</a:t>
            </a:r>
            <a:endParaRPr lang="en-US" altLang="zh-CN" sz="3600" b="1" i="1" dirty="0">
              <a:gradFill>
                <a:gsLst>
                  <a:gs pos="0">
                    <a:srgbClr val="FE06EC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</a:gradFill>
            </a:endParaRPr>
          </a:p>
          <a:p>
            <a:pPr algn="ctr"/>
            <a:r>
              <a:rPr lang="en-US" altLang="zh-CN" b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</a:rPr>
              <a:t>Edvard Munch, 1893</a:t>
            </a:r>
            <a:endParaRPr lang="zh-CN" altLang="en-US" b="1" dirty="0">
              <a:gradFill>
                <a:gsLst>
                  <a:gs pos="0">
                    <a:srgbClr val="FE06EC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83366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F7F946E-4B1A-455A-8C39-90AD8ACF7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C6FAB4-FC30-4E66-BCEB-6A32AFBB7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838" y="1"/>
            <a:ext cx="2941162" cy="22058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18EA35-9DDE-4530-996B-B571B2954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81666" cy="22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49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98E691E-83A5-4706-A36B-209340C04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773AFD-7DC9-4389-83DB-FF879CE30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941" y="-18854"/>
            <a:ext cx="2740059" cy="20550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AE347C-B93F-4329-99B9-2F350147A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81666" cy="22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69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FBE6EA-2ABD-4D35-B17F-DBDAD1C02F11}"/>
              </a:ext>
            </a:extLst>
          </p:cNvPr>
          <p:cNvSpPr txBox="1"/>
          <p:nvPr/>
        </p:nvSpPr>
        <p:spPr>
          <a:xfrm>
            <a:off x="3921551" y="177252"/>
            <a:ext cx="4348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i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Style.4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C5CF32-0924-4CE1-807B-4A3678A42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63" y="832651"/>
            <a:ext cx="7443674" cy="513613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664321D-D278-4CB6-B13A-93A1A69066AE}"/>
              </a:ext>
            </a:extLst>
          </p:cNvPr>
          <p:cNvSpPr txBox="1"/>
          <p:nvPr/>
        </p:nvSpPr>
        <p:spPr>
          <a:xfrm>
            <a:off x="2486257" y="5934670"/>
            <a:ext cx="733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i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+mn-ea"/>
              </a:rPr>
              <a:t>运输船遇难</a:t>
            </a:r>
            <a:endParaRPr lang="en-US" altLang="zh-CN" sz="3600" i="1" dirty="0">
              <a:gradFill>
                <a:gsLst>
                  <a:gs pos="0">
                    <a:srgbClr val="FE06EC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</a:gradFill>
              <a:latin typeface="+mn-ea"/>
            </a:endParaRPr>
          </a:p>
          <a:p>
            <a:pPr algn="ctr"/>
            <a:r>
              <a:rPr lang="en-US" altLang="zh-CN" b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</a:rPr>
              <a:t>William Turner, 1810</a:t>
            </a:r>
            <a:endParaRPr lang="zh-CN" altLang="en-US" b="1" dirty="0">
              <a:gradFill>
                <a:gsLst>
                  <a:gs pos="0">
                    <a:srgbClr val="FE06EC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35873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82CB9D8-D134-4180-BA76-12520E220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8D6E3F-C87B-4ABB-8CE5-802AE409E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706"/>
            <a:ext cx="2595784" cy="17910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1BFD680-792B-428D-9C06-A3D9A9E3D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592" y="-9427"/>
            <a:ext cx="3167407" cy="237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20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92A0BE5-335E-44F5-8F90-6E8BC42FF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75" y="0"/>
            <a:ext cx="9489650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17C4FC-B941-4E22-93BD-3C137CBFE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146" y="0"/>
            <a:ext cx="3066854" cy="23001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385F862-9C32-4DBE-8C50-03862BB42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52"/>
            <a:ext cx="2595784" cy="17910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C23ABDA-5DC3-4428-BCF6-CA3C76089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706"/>
            <a:ext cx="2595784" cy="17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11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A6ED3E9-25C8-479B-8DF2-AC9CAFA1F990}"/>
              </a:ext>
            </a:extLst>
          </p:cNvPr>
          <p:cNvSpPr/>
          <p:nvPr/>
        </p:nvSpPr>
        <p:spPr>
          <a:xfrm>
            <a:off x="5101975" y="930971"/>
            <a:ext cx="198804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浪漫雅黑" panose="02010600030101010101" pitchFamily="2" charset="-122"/>
                <a:ea typeface="浪漫雅黑" panose="02010600030101010101" pitchFamily="2" charset="-122"/>
              </a:rPr>
              <a:t>任 务</a:t>
            </a:r>
            <a:endParaRPr lang="en-US" altLang="zh-CN" sz="6000" b="1" dirty="0">
              <a:gradFill>
                <a:gsLst>
                  <a:gs pos="0">
                    <a:srgbClr val="FE06EC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</a:gradFill>
              <a:latin typeface="浪漫雅黑" panose="02010600030101010101" pitchFamily="2" charset="-122"/>
              <a:ea typeface="浪漫雅黑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158AC6-88A1-4785-9475-2AB72AA8CD0D}"/>
              </a:ext>
            </a:extLst>
          </p:cNvPr>
          <p:cNvSpPr/>
          <p:nvPr/>
        </p:nvSpPr>
        <p:spPr>
          <a:xfrm>
            <a:off x="4225132" y="2423955"/>
            <a:ext cx="3741729" cy="24874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提取图片</a:t>
            </a:r>
            <a:r>
              <a:rPr lang="en-US" altLang="zh-CN" sz="3600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3600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的风格</a:t>
            </a:r>
            <a:endParaRPr lang="en-US" altLang="zh-CN" sz="3600" dirty="0">
              <a:gradFill>
                <a:gsLst>
                  <a:gs pos="0">
                    <a:srgbClr val="FE06EC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保留图片</a:t>
            </a:r>
            <a:r>
              <a:rPr lang="en-US" altLang="zh-CN" sz="3600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3600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的内容</a:t>
            </a:r>
            <a:endParaRPr lang="en-US" altLang="zh-CN" sz="3600" dirty="0">
              <a:gradFill>
                <a:gsLst>
                  <a:gs pos="0">
                    <a:srgbClr val="FE06EC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重绘图片</a:t>
            </a:r>
            <a:r>
              <a:rPr lang="en-US" altLang="zh-CN" sz="3600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67603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7DE2C2C-20B7-430F-B02B-400836AE6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54B2EE4-ABC8-4610-B627-B924DD6E1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494" y="0"/>
            <a:ext cx="2639505" cy="197962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1B69994-309F-404A-9CB2-21BA90BEE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706"/>
            <a:ext cx="2595784" cy="17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01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A4D306A-7E88-4C1F-9F1B-5BC121E437A5}"/>
              </a:ext>
            </a:extLst>
          </p:cNvPr>
          <p:cNvSpPr/>
          <p:nvPr/>
        </p:nvSpPr>
        <p:spPr>
          <a:xfrm>
            <a:off x="959962" y="1707791"/>
            <a:ext cx="1027207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spc="200" dirty="0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Karen </a:t>
            </a:r>
            <a:r>
              <a:rPr lang="en-US" altLang="zh-CN" sz="2000" spc="200" dirty="0" err="1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Simonyan</a:t>
            </a:r>
            <a:r>
              <a:rPr lang="en-US" altLang="zh-CN" sz="2000" spc="200" dirty="0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and Andrew Zisserman, “Very Deep Convolutional Networks for Large-Scale Image Recognition,” </a:t>
            </a:r>
            <a:r>
              <a:rPr lang="en-US" altLang="zh-CN" sz="2000" spc="200" dirty="0" err="1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2000" spc="200" dirty="0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preprint </a:t>
            </a:r>
            <a:r>
              <a:rPr lang="en-US" altLang="zh-CN" sz="2000" spc="200" dirty="0" err="1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2000" spc="200" dirty="0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: 1409.1556, 2014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endParaRPr lang="zh-CN" altLang="zh-CN" sz="2000" spc="200" dirty="0">
              <a:ln w="0"/>
              <a:gradFill flip="none" rotWithShape="1">
                <a:gsLst>
                  <a:gs pos="0">
                    <a:srgbClr val="FC3EFF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 Math" panose="020405030504060302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spc="200" dirty="0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Leon A. </a:t>
            </a:r>
            <a:r>
              <a:rPr lang="en-US" altLang="zh-CN" sz="2000" spc="200" dirty="0" err="1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Gatys</a:t>
            </a:r>
            <a:r>
              <a:rPr lang="en-US" altLang="zh-CN" sz="2000" spc="200" dirty="0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and Alexander S. Ecker and Matthias </a:t>
            </a:r>
            <a:r>
              <a:rPr lang="en-US" altLang="zh-CN" sz="2000" spc="200" dirty="0" err="1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Bethge</a:t>
            </a:r>
            <a:r>
              <a:rPr lang="en-US" altLang="zh-CN" sz="2000" spc="200" dirty="0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 “A Neural Algorithm of Artistic Style,” </a:t>
            </a:r>
            <a:r>
              <a:rPr lang="en-US" altLang="zh-CN" sz="2000" spc="200" dirty="0" err="1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2000" spc="200" dirty="0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preprint </a:t>
            </a:r>
            <a:r>
              <a:rPr lang="en-US" altLang="zh-CN" sz="2000" spc="200" dirty="0" err="1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2000" spc="200" dirty="0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: 1508.06576, 2015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endParaRPr lang="zh-CN" altLang="zh-CN" sz="2000" spc="200" dirty="0">
              <a:ln w="0"/>
              <a:gradFill flip="none" rotWithShape="1">
                <a:gsLst>
                  <a:gs pos="0">
                    <a:srgbClr val="FC3EFF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 Math" panose="020405030504060302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spc="200" dirty="0" err="1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Gatys</a:t>
            </a:r>
            <a:r>
              <a:rPr lang="en-US" altLang="zh-CN" sz="2000" spc="200" dirty="0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L A , Ecker A S , </a:t>
            </a:r>
            <a:r>
              <a:rPr lang="en-US" altLang="zh-CN" sz="2000" spc="200" dirty="0" err="1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Bethge</a:t>
            </a:r>
            <a:r>
              <a:rPr lang="en-US" altLang="zh-CN" sz="2000" spc="200" dirty="0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M . Image Style Transfer Using Convolutional Neural Networks[C]// 2016 IEEE Conference on Computer Vision and Pattern Recognition (CVPR). IEEE, 2016.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endParaRPr lang="en-US" altLang="zh-CN" sz="2000" spc="200" dirty="0">
              <a:ln w="0"/>
              <a:gradFill flip="none" rotWithShape="1">
                <a:gsLst>
                  <a:gs pos="0">
                    <a:srgbClr val="FC3EFF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spc="200" dirty="0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Justin Johnson and Alexandre </a:t>
            </a:r>
            <a:r>
              <a:rPr lang="en-US" altLang="zh-CN" sz="2000" spc="200" dirty="0" err="1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Alahi</a:t>
            </a:r>
            <a:r>
              <a:rPr lang="en-US" altLang="zh-CN" sz="2000" spc="200" dirty="0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and Li Fei-Fei, “Perceptual Losses for Real-Time Style Transfer and Super-Resolution,” </a:t>
            </a:r>
            <a:r>
              <a:rPr lang="en-US" altLang="zh-CN" sz="2000" spc="200" dirty="0" err="1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2000" spc="200" dirty="0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preprint </a:t>
            </a:r>
            <a:r>
              <a:rPr lang="en-US" altLang="zh-CN" sz="2000" spc="200" dirty="0" err="1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2000" spc="200" dirty="0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: 1603.08155, 2016</a:t>
            </a:r>
            <a:endParaRPr lang="zh-CN" altLang="zh-CN" sz="2000" spc="200" dirty="0">
              <a:ln w="0"/>
              <a:gradFill flip="none" rotWithShape="1">
                <a:gsLst>
                  <a:gs pos="0">
                    <a:srgbClr val="FC3EFF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 Math" panose="020405030504060302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B0C14E0-4CFA-4FA4-B9EA-7EA9D8D7A7D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486099" y="607602"/>
            <a:ext cx="7219800" cy="723600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800" dirty="0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—— </a:t>
            </a:r>
            <a:r>
              <a:rPr lang="zh-CN" altLang="en-US" sz="4800" b="1" dirty="0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参考文献</a:t>
            </a:r>
            <a:r>
              <a:rPr lang="en-US" altLang="zh-CN" sz="4800" dirty="0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 ——</a:t>
            </a:r>
            <a:endParaRPr lang="en-US" altLang="zh-CN" sz="4800" b="1" dirty="0">
              <a:ln w="0"/>
              <a:gradFill flip="none" rotWithShape="1">
                <a:gsLst>
                  <a:gs pos="0">
                    <a:srgbClr val="FC3EFF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243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6EBED17-52B7-4EEB-BDB1-71D40FACE24E}"/>
              </a:ext>
            </a:extLst>
          </p:cNvPr>
          <p:cNvSpPr/>
          <p:nvPr/>
        </p:nvSpPr>
        <p:spPr>
          <a:xfrm>
            <a:off x="4098503" y="2828835"/>
            <a:ext cx="480131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200" b="1" dirty="0">
                <a:ln w="0"/>
                <a:gradFill flip="none" rotWithShape="1">
                  <a:gsLst>
                    <a:gs pos="0">
                      <a:srgbClr val="FC3EFF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感谢观看！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77508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9871BFE-58B2-421A-8368-0C6BC6030C13}"/>
              </a:ext>
            </a:extLst>
          </p:cNvPr>
          <p:cNvSpPr/>
          <p:nvPr/>
        </p:nvSpPr>
        <p:spPr>
          <a:xfrm>
            <a:off x="5101976" y="930971"/>
            <a:ext cx="198804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浪漫雅黑" panose="02010600030101010101" pitchFamily="2" charset="-122"/>
                <a:ea typeface="浪漫雅黑" panose="02010600030101010101" pitchFamily="2" charset="-122"/>
              </a:rPr>
              <a:t>应 用</a:t>
            </a:r>
            <a:endParaRPr lang="en-US" altLang="zh-CN" sz="6000" b="1" dirty="0">
              <a:gradFill>
                <a:gsLst>
                  <a:gs pos="0">
                    <a:srgbClr val="FE06EC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</a:gradFill>
              <a:latin typeface="浪漫雅黑" panose="02010600030101010101" pitchFamily="2" charset="-122"/>
              <a:ea typeface="浪漫雅黑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D3A8CD-E317-4312-8062-B32EFBCCE146}"/>
              </a:ext>
            </a:extLst>
          </p:cNvPr>
          <p:cNvSpPr/>
          <p:nvPr/>
        </p:nvSpPr>
        <p:spPr>
          <a:xfrm>
            <a:off x="3233682" y="2423955"/>
            <a:ext cx="5724644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优秀的图像后期处理</a:t>
            </a:r>
            <a:endParaRPr lang="en-US" altLang="zh-CN" sz="3600" dirty="0">
              <a:gradFill>
                <a:gsLst>
                  <a:gs pos="0">
                    <a:srgbClr val="FE06EC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人脸识别技术数据集的扩大</a:t>
            </a:r>
            <a:endParaRPr lang="en-US" altLang="zh-CN" sz="3600" dirty="0">
              <a:gradFill>
                <a:gsLst>
                  <a:gs pos="0">
                    <a:srgbClr val="FE06EC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400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4093246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D3363D-4373-4DDA-B85A-2D23ED084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57" y="1389231"/>
            <a:ext cx="9806286" cy="40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01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AABAE5E-8A7D-4EB2-B1C9-2BF9B0DEF266}"/>
              </a:ext>
            </a:extLst>
          </p:cNvPr>
          <p:cNvSpPr/>
          <p:nvPr/>
        </p:nvSpPr>
        <p:spPr>
          <a:xfrm>
            <a:off x="4150595" y="2828835"/>
            <a:ext cx="38908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b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浪漫雅黑" panose="02010600030101010101" pitchFamily="2" charset="-122"/>
                <a:ea typeface="浪漫雅黑" panose="02010600030101010101" pitchFamily="2" charset="-122"/>
              </a:rPr>
              <a:t>技术简介</a:t>
            </a:r>
            <a:endParaRPr lang="en-US" altLang="zh-CN" sz="7200" b="1" dirty="0">
              <a:gradFill>
                <a:gsLst>
                  <a:gs pos="0">
                    <a:srgbClr val="FE06EC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</a:gradFill>
              <a:latin typeface="浪漫雅黑" panose="02010600030101010101" pitchFamily="2" charset="-122"/>
              <a:ea typeface="浪漫雅黑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2009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3A102B4-B196-44AF-BA6E-3F5306F677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271" y="834336"/>
            <a:ext cx="8999458" cy="44667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072E72E-3833-41BD-AF39-64156D936DAF}"/>
              </a:ext>
            </a:extLst>
          </p:cNvPr>
          <p:cNvSpPr txBox="1"/>
          <p:nvPr/>
        </p:nvSpPr>
        <p:spPr>
          <a:xfrm>
            <a:off x="1384570" y="5669721"/>
            <a:ext cx="9422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Gatys</a:t>
            </a:r>
            <a:r>
              <a:rPr lang="zh-CN" altLang="en-US" sz="4000" b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的风格迁移模型</a:t>
            </a:r>
            <a:endParaRPr lang="zh-CN" altLang="en-US" sz="2800" b="1" dirty="0">
              <a:gradFill>
                <a:gsLst>
                  <a:gs pos="0">
                    <a:srgbClr val="FE06EC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159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9CD72F2-C272-4CF0-8730-B94E5696A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53" y="266602"/>
            <a:ext cx="4762500" cy="3181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4C0F8F-67A5-42B0-9615-E4D658C4D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08" y="247650"/>
            <a:ext cx="5090160" cy="3181350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C41E064F-A8F9-4862-B7AE-386031C62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53" y="3447952"/>
            <a:ext cx="2569637" cy="1718821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72E6F3DD-9760-4E6F-8C49-D03E0A34D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090" y="3447952"/>
            <a:ext cx="2569637" cy="1718821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0B69B6FC-D1B6-422F-A731-3A9B545B87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27" y="3447952"/>
            <a:ext cx="2569638" cy="1718821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84F82603-F965-40D1-8106-A44AA9FC45F0}"/>
              </a:ext>
            </a:extLst>
          </p:cNvPr>
          <p:cNvSpPr txBox="1"/>
          <p:nvPr/>
        </p:nvSpPr>
        <p:spPr>
          <a:xfrm>
            <a:off x="9144220" y="3429000"/>
            <a:ext cx="14986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CommercialScript BT" panose="03030803040807090C04" pitchFamily="66" charset="0"/>
              </a:rPr>
              <a:t>…</a:t>
            </a:r>
            <a:endParaRPr lang="zh-CN" altLang="en-US" sz="8800" b="1" dirty="0">
              <a:solidFill>
                <a:schemeClr val="bg1"/>
              </a:solidFill>
              <a:latin typeface="CommercialScript BT" panose="03030803040807090C04" pitchFamily="66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9EF8567E-D08B-489B-8AA3-C73D81BD4265}"/>
              </a:ext>
            </a:extLst>
          </p:cNvPr>
          <p:cNvSpPr txBox="1"/>
          <p:nvPr/>
        </p:nvSpPr>
        <p:spPr>
          <a:xfrm>
            <a:off x="1261950" y="4985994"/>
            <a:ext cx="14986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CommercialScript BT" panose="03030803040807090C04" pitchFamily="66" charset="0"/>
              </a:rPr>
              <a:t>…</a:t>
            </a:r>
            <a:endParaRPr lang="zh-CN" altLang="en-US" sz="8800" b="1" dirty="0">
              <a:solidFill>
                <a:schemeClr val="bg1"/>
              </a:solidFill>
              <a:latin typeface="CommercialScript BT" panose="03030803040807090C04" pitchFamily="66" charset="0"/>
            </a:endParaRP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36E1E3CB-5455-436E-8181-CF86019C99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74" y="5166773"/>
            <a:ext cx="2360155" cy="1578699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BF7457CB-6070-4D68-AE15-C842AD3FA1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29" y="5166773"/>
            <a:ext cx="2360155" cy="1578699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98BFC163-2819-40B7-A771-0E781BEA47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493" y="5166772"/>
            <a:ext cx="2360155" cy="1578699"/>
          </a:xfrm>
          <a:prstGeom prst="rect">
            <a:avLst/>
          </a:prstGeom>
        </p:spPr>
      </p:pic>
      <p:sp>
        <p:nvSpPr>
          <p:cNvPr id="94" name="文本框 93">
            <a:extLst>
              <a:ext uri="{FF2B5EF4-FFF2-40B4-BE49-F238E27FC236}">
                <a16:creationId xmlns:a16="http://schemas.microsoft.com/office/drawing/2014/main" id="{E1140B86-7144-48C1-87E4-A4B4F008E331}"/>
              </a:ext>
            </a:extLst>
          </p:cNvPr>
          <p:cNvSpPr txBox="1"/>
          <p:nvPr/>
        </p:nvSpPr>
        <p:spPr>
          <a:xfrm>
            <a:off x="2970074" y="4467163"/>
            <a:ext cx="6089143" cy="1107996"/>
          </a:xfrm>
          <a:prstGeom prst="rect">
            <a:avLst/>
          </a:prstGeom>
          <a:solidFill>
            <a:schemeClr val="tx2">
              <a:lumMod val="5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i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endParaRPr lang="zh-CN" altLang="en-US" sz="4800" b="1" i="1" dirty="0">
              <a:gradFill>
                <a:gsLst>
                  <a:gs pos="0">
                    <a:srgbClr val="FE06EC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9169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0D4722C-1EC5-4814-A282-1D35D9C2B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67" y="957269"/>
            <a:ext cx="2846798" cy="19016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95E3F3-56C6-41E8-822C-95EAC29A6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7" y="3599132"/>
            <a:ext cx="3042658" cy="19016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A34E93-3F4A-4F57-8FA0-15A7105C7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157" y="710876"/>
            <a:ext cx="7390476" cy="49434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5FC59E5-792D-477B-96A1-961283442427}"/>
              </a:ext>
            </a:extLst>
          </p:cNvPr>
          <p:cNvSpPr txBox="1"/>
          <p:nvPr/>
        </p:nvSpPr>
        <p:spPr>
          <a:xfrm>
            <a:off x="-74683" y="2782669"/>
            <a:ext cx="4348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i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内容图像</a:t>
            </a:r>
            <a:endParaRPr lang="zh-CN" altLang="en-US" sz="2400" b="1" i="1" dirty="0">
              <a:gradFill>
                <a:gsLst>
                  <a:gs pos="0">
                    <a:srgbClr val="FE06EC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4C7BD2-BD35-43AA-846F-072F985C1E26}"/>
              </a:ext>
            </a:extLst>
          </p:cNvPr>
          <p:cNvSpPr txBox="1"/>
          <p:nvPr/>
        </p:nvSpPr>
        <p:spPr>
          <a:xfrm>
            <a:off x="-74683" y="5500793"/>
            <a:ext cx="4348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i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风格图像</a:t>
            </a:r>
            <a:endParaRPr lang="zh-CN" altLang="en-US" sz="2400" b="1" i="1" dirty="0">
              <a:gradFill>
                <a:gsLst>
                  <a:gs pos="0">
                    <a:srgbClr val="FE06EC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8AADE7-907F-4CB6-AEBC-687B4981456D}"/>
              </a:ext>
            </a:extLst>
          </p:cNvPr>
          <p:cNvSpPr txBox="1"/>
          <p:nvPr/>
        </p:nvSpPr>
        <p:spPr>
          <a:xfrm>
            <a:off x="4090614" y="5739229"/>
            <a:ext cx="765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i="1" dirty="0">
                <a:gradFill>
                  <a:gsLst>
                    <a:gs pos="0">
                      <a:srgbClr val="FE06EC"/>
                    </a:gs>
                    <a:gs pos="100000">
                      <a:srgbClr val="FFCC00"/>
                    </a:gs>
                  </a:gsLst>
                  <a:path path="circle">
                    <a:fillToRect l="100000" t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输出图像（数小时）</a:t>
            </a:r>
            <a:endParaRPr lang="zh-CN" altLang="en-US" sz="2400" b="1" i="1" dirty="0">
              <a:gradFill>
                <a:gsLst>
                  <a:gs pos="0">
                    <a:srgbClr val="FE06EC"/>
                  </a:gs>
                  <a:gs pos="100000">
                    <a:srgbClr val="FFCC00"/>
                  </a:gs>
                </a:gsLst>
                <a:path path="circle">
                  <a:fillToRect l="100000" t="100000"/>
                </a:path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74991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0212_11*a*1"/>
  <p:tag name="KSO_WM_TEMPLATE_CATEGORY" val="custom"/>
  <p:tag name="KSO_WM_TEMPLATE_INDEX" val="20200212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26"/>
  <p:tag name="KSO_WM_UNIT_TYPE" val="a"/>
  <p:tag name="KSO_WM_UNIT_INDEX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231</Words>
  <Application>Microsoft Office PowerPoint</Application>
  <PresentationFormat>宽屏</PresentationFormat>
  <Paragraphs>44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浪漫雅黑</vt:lpstr>
      <vt:lpstr>Cambria Math</vt:lpstr>
      <vt:lpstr>Arial</vt:lpstr>
      <vt:lpstr>微软雅黑</vt:lpstr>
      <vt:lpstr>等线</vt:lpstr>
      <vt:lpstr>等线 Light</vt:lpstr>
      <vt:lpstr>CommercialScript BT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—— 参考文献 ——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文新</dc:creator>
  <cp:lastModifiedBy>王 文新</cp:lastModifiedBy>
  <cp:revision>265</cp:revision>
  <dcterms:created xsi:type="dcterms:W3CDTF">2019-12-16T15:28:02Z</dcterms:created>
  <dcterms:modified xsi:type="dcterms:W3CDTF">2019-12-25T05:11:47Z</dcterms:modified>
</cp:coreProperties>
</file>